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4" r:id="rId3"/>
    <p:sldId id="281" r:id="rId4"/>
    <p:sldId id="298" r:id="rId5"/>
    <p:sldId id="297" r:id="rId6"/>
    <p:sldId id="295" r:id="rId7"/>
    <p:sldId id="296" r:id="rId8"/>
    <p:sldId id="287" r:id="rId9"/>
    <p:sldId id="280" r:id="rId10"/>
    <p:sldId id="282" r:id="rId11"/>
    <p:sldId id="283" r:id="rId12"/>
    <p:sldId id="285" r:id="rId13"/>
    <p:sldId id="259" r:id="rId14"/>
    <p:sldId id="260" r:id="rId15"/>
    <p:sldId id="261" r:id="rId16"/>
    <p:sldId id="279" r:id="rId17"/>
    <p:sldId id="262" r:id="rId18"/>
    <p:sldId id="288" r:id="rId19"/>
    <p:sldId id="265" r:id="rId20"/>
    <p:sldId id="266" r:id="rId21"/>
    <p:sldId id="289" r:id="rId22"/>
    <p:sldId id="268" r:id="rId23"/>
    <p:sldId id="290" r:id="rId24"/>
    <p:sldId id="269" r:id="rId25"/>
    <p:sldId id="270" r:id="rId26"/>
    <p:sldId id="272" r:id="rId27"/>
    <p:sldId id="277" r:id="rId28"/>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4"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8002EF6-822B-48A1-A2A2-D8DED31A7B0E}" type="datetimeFigureOut">
              <a:rPr lang="ru-RU" smtClean="0"/>
              <a:t>20.11.2018</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7CE4CBC-D3D7-4193-AC91-150744CB4250}" type="slidenum">
              <a:rPr lang="ru-RU" smtClean="0"/>
              <a:t>‹#›</a:t>
            </a:fld>
            <a:endParaRPr lang="ru-RU"/>
          </a:p>
        </p:txBody>
      </p:sp>
    </p:spTree>
    <p:extLst>
      <p:ext uri="{BB962C8B-B14F-4D97-AF65-F5344CB8AC3E}">
        <p14:creationId xmlns:p14="http://schemas.microsoft.com/office/powerpoint/2010/main" val="322689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CE4CBC-D3D7-4193-AC91-150744CB4250}" type="slidenum">
              <a:rPr lang="ru-RU" smtClean="0"/>
              <a:t>1</a:t>
            </a:fld>
            <a:endParaRPr lang="ru-RU"/>
          </a:p>
        </p:txBody>
      </p:sp>
    </p:spTree>
    <p:extLst>
      <p:ext uri="{BB962C8B-B14F-4D97-AF65-F5344CB8AC3E}">
        <p14:creationId xmlns:p14="http://schemas.microsoft.com/office/powerpoint/2010/main" val="100980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20.11.2018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20.11.2018</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281264"/>
            <a:ext cx="7543800" cy="1524000"/>
          </a:xfrm>
        </p:spPr>
        <p:txBody>
          <a:bodyPr/>
          <a:lstStyle/>
          <a:p>
            <a:pPr algn="ctr"/>
            <a:r>
              <a:rPr lang="ru-RU" sz="5400" dirty="0">
                <a:solidFill>
                  <a:schemeClr val="bg1"/>
                </a:solidFill>
              </a:rPr>
              <a:t/>
            </a:r>
            <a:br>
              <a:rPr lang="ru-RU" sz="5400" dirty="0">
                <a:solidFill>
                  <a:schemeClr val="bg1"/>
                </a:solidFill>
              </a:rPr>
            </a:br>
            <a:r>
              <a:rPr lang="ru-RU" sz="5400" b="1" dirty="0">
                <a:solidFill>
                  <a:schemeClr val="accent1"/>
                </a:solidFill>
                <a:latin typeface="TimesNewRoman,Bold"/>
              </a:rPr>
              <a:t>ДАТЧИКИ ОЧУВСТВЛЕНИЯ РОБОТОВ</a:t>
            </a:r>
            <a:endParaRPr lang="ru-RU" sz="5400" dirty="0">
              <a:solidFill>
                <a:schemeClr val="accent1"/>
              </a:solidFill>
            </a:endParaRPr>
          </a:p>
        </p:txBody>
      </p:sp>
      <p:sp>
        <p:nvSpPr>
          <p:cNvPr id="5" name="Прямоугольник 4"/>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pic>
        <p:nvPicPr>
          <p:cNvPr id="1026" name="Picture 2" descr="ÐÑ ÐÐµÑÐ¾Ð½Ð° Ð´Ð¾ ÑÐ¾Ð±Ð¾ÑÐ°-ÑÐ¿Ð¸Ð¾Ð½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37" y="0"/>
            <a:ext cx="71532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5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p:cNvSpPr/>
          <p:nvPr/>
        </p:nvSpPr>
        <p:spPr>
          <a:xfrm>
            <a:off x="755576" y="391304"/>
            <a:ext cx="7632848" cy="2677656"/>
          </a:xfrm>
          <a:prstGeom prst="rect">
            <a:avLst/>
          </a:prstGeom>
        </p:spPr>
        <p:txBody>
          <a:bodyPr wrap="square">
            <a:spAutoFit/>
          </a:bodyPr>
          <a:lstStyle/>
          <a:p>
            <a:r>
              <a:rPr lang="ru-RU" sz="1200" dirty="0"/>
              <a:t>В основе принципа работы индуктивного датчика лежит изменение параметров колебательного контура генератора при внесении токопроводящего материала в магнитное поле катушки индуктивности.</a:t>
            </a:r>
          </a:p>
          <a:p>
            <a:r>
              <a:rPr lang="ru-RU" sz="1200" b="1" dirty="0"/>
              <a:t>Устройство</a:t>
            </a:r>
            <a:r>
              <a:rPr lang="ru-RU" sz="1200" dirty="0"/>
              <a:t> индуктивного датчика общего применения показано на рисунке ниже:</a:t>
            </a:r>
          </a:p>
          <a:p>
            <a:r>
              <a:rPr lang="ru-RU" sz="1200" b="1" dirty="0"/>
              <a:t>Катушка колебательного контура</a:t>
            </a:r>
            <a:r>
              <a:rPr lang="ru-RU" sz="1200" dirty="0"/>
              <a:t> обычно выполненная на ферритовом сердечнике, являющейся частью генератора, создает переменное магнитное поле для взаимодействия с объектом.</a:t>
            </a:r>
          </a:p>
          <a:p>
            <a:r>
              <a:rPr lang="ru-RU" sz="1200" b="1" dirty="0"/>
              <a:t>Триггер</a:t>
            </a:r>
            <a:r>
              <a:rPr lang="ru-RU" sz="1200" dirty="0"/>
              <a:t> обеспечивает необходимый порог срабатывания, гистерезис, крутизну фронтов сигнала управления. В датчиках с аналоговым сигналом, триггер отсутствует.</a:t>
            </a:r>
          </a:p>
          <a:p>
            <a:r>
              <a:rPr lang="ru-RU" sz="1200" b="1" dirty="0"/>
              <a:t>Усилитель</a:t>
            </a:r>
            <a:r>
              <a:rPr lang="ru-RU" sz="1200" dirty="0"/>
              <a:t> увеличивает амплитуду и рабочий ток выходного сигнала до необходимых значений.</a:t>
            </a:r>
          </a:p>
          <a:p>
            <a:r>
              <a:rPr lang="ru-RU" sz="1200" b="1" dirty="0"/>
              <a:t>Индикатор</a:t>
            </a:r>
            <a:r>
              <a:rPr lang="ru-RU" sz="1200" dirty="0"/>
              <a:t> – обычно светодиодный обеспечивает визуальный контроль срабатывания датчика, увеличивая удобство эксплуатации, уменьшая время настройки.</a:t>
            </a:r>
          </a:p>
          <a:p>
            <a:r>
              <a:rPr lang="ru-RU" sz="1200" b="1" dirty="0"/>
              <a:t>Компаунд</a:t>
            </a:r>
            <a:r>
              <a:rPr lang="ru-RU" sz="1200" dirty="0"/>
              <a:t> обеспечивает необходимую степень защиты от вредного воздействия твердых частиц и влаги.</a:t>
            </a:r>
          </a:p>
          <a:p>
            <a:r>
              <a:rPr lang="ru-RU" sz="1200" b="1" dirty="0"/>
              <a:t>Корпус.</a:t>
            </a:r>
            <a:r>
              <a:rPr lang="ru-RU" sz="1200" dirty="0"/>
              <a:t> В цилиндрических датчиках чаще всего выполняется из латуни и нержавеющей стали. В прямоугольных и других исполнениях применяются ударопрочные пластики. Корпус служит для обеспечения монтажа датчика и защиты от механических и прочих внешних воздействий.</a:t>
            </a:r>
          </a:p>
        </p:txBody>
      </p:sp>
      <p:pic>
        <p:nvPicPr>
          <p:cNvPr id="2056" name="Picture 8" descr="ÐÐ°ÑÑÐ¸Ð½ÐºÐ¸ Ð¿Ð¾ Ð·Ð°Ð¿ÑÐ¾ÑÑ Ð¸Ð½Ð´ÑÐºÑÐ¸Ð²Ð½ÑÐµ Ð´Ð°ÑÑÐ¸ÐºÐ¸ Ð¿ÑÐ¸Ð½ÑÐ¸Ð¿ ÑÐ°Ð±Ð¾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08958"/>
            <a:ext cx="3672408" cy="16865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tructurainduk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69772"/>
            <a:ext cx="2448063" cy="15467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ructuraindukt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616501"/>
            <a:ext cx="2416573" cy="15488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mega-k.com/userfiles/inage_news/structure_VBI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561" y="4718656"/>
            <a:ext cx="3653423" cy="173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59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p:cNvSpPr/>
          <p:nvPr/>
        </p:nvSpPr>
        <p:spPr>
          <a:xfrm>
            <a:off x="3815832" y="404177"/>
            <a:ext cx="1754839" cy="369332"/>
          </a:xfrm>
          <a:prstGeom prst="rect">
            <a:avLst/>
          </a:prstGeom>
        </p:spPr>
        <p:txBody>
          <a:bodyPr wrap="none">
            <a:spAutoFit/>
          </a:bodyPr>
          <a:lstStyle/>
          <a:p>
            <a:r>
              <a:rPr lang="ru-RU" b="1" dirty="0">
                <a:solidFill>
                  <a:srgbClr val="333333"/>
                </a:solidFill>
                <a:latin typeface="Helvetica Neue"/>
              </a:rPr>
              <a:t>Датчик Холла</a:t>
            </a:r>
            <a:endParaRPr lang="ru-RU" b="1" i="0" dirty="0">
              <a:solidFill>
                <a:srgbClr val="333333"/>
              </a:solidFill>
              <a:effectLst/>
              <a:latin typeface="Helvetica Neue"/>
            </a:endParaRPr>
          </a:p>
        </p:txBody>
      </p:sp>
      <p:sp>
        <p:nvSpPr>
          <p:cNvPr id="5" name="Прямоугольник 4"/>
          <p:cNvSpPr/>
          <p:nvPr/>
        </p:nvSpPr>
        <p:spPr>
          <a:xfrm>
            <a:off x="683568" y="764704"/>
            <a:ext cx="4248472" cy="5355312"/>
          </a:xfrm>
          <a:prstGeom prst="rect">
            <a:avLst/>
          </a:prstGeom>
        </p:spPr>
        <p:txBody>
          <a:bodyPr wrap="square">
            <a:spAutoFit/>
          </a:bodyPr>
          <a:lstStyle/>
          <a:p>
            <a:pPr indent="457200"/>
            <a:r>
              <a:rPr lang="ru-RU" dirty="0">
                <a:latin typeface="Helvetica Neue"/>
              </a:rPr>
              <a:t>Прибор основан на эффекте Холла, который заключается в следующем: если на любой полупроводник, вдоль которого протекает электрический ток, оказать воздействие пересекающим поперёк магнитным полем, то возникнет поле электрическое, называемое электродвижущей силой (ЭДС) Холла. При этом показатель напряжения изменится на величину от 0,4 В до 3 В.</a:t>
            </a:r>
          </a:p>
          <a:p>
            <a:pPr indent="457200"/>
            <a:r>
              <a:rPr lang="ru-RU" dirty="0">
                <a:latin typeface="Helvetica Neue"/>
              </a:rPr>
              <a:t>Можно сделать его импульсным. Для этого достаточно разместить между пластинкой и магнитом движущийся экран с щелями в нём. Такая щелевая конструкция и принцип работы характерны для всех датчиков Холла.</a:t>
            </a:r>
            <a:endParaRPr lang="ru-RU" b="0" i="0" dirty="0">
              <a:effectLst/>
              <a:latin typeface="Helvetica Neue"/>
            </a:endParaRPr>
          </a:p>
        </p:txBody>
      </p:sp>
      <p:pic>
        <p:nvPicPr>
          <p:cNvPr id="6" name="Picture 4" descr="http://kakustroen.ru/sites/default/files/hall_effec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3" y="1484784"/>
            <a:ext cx="3600400" cy="360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2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p:cNvSpPr/>
          <p:nvPr/>
        </p:nvSpPr>
        <p:spPr>
          <a:xfrm>
            <a:off x="683568" y="808251"/>
            <a:ext cx="7632848" cy="4708981"/>
          </a:xfrm>
          <a:prstGeom prst="rect">
            <a:avLst/>
          </a:prstGeom>
        </p:spPr>
        <p:txBody>
          <a:bodyPr wrap="square">
            <a:spAutoFit/>
          </a:bodyPr>
          <a:lstStyle/>
          <a:p>
            <a:pPr indent="457200"/>
            <a:r>
              <a:rPr lang="ru-RU" sz="2000" dirty="0">
                <a:latin typeface="Arial" panose="020B0604020202020204" pitchFamily="34" charset="0"/>
                <a:cs typeface="Arial" panose="020B0604020202020204" pitchFamily="34" charset="0"/>
              </a:rPr>
              <a:t>С помощью датчика Холла стали успешно измерять ток, мощность, скорость, расстояние. Даже в CD-приводе любого персонального компьютера используется ЭДС Холла. Но наибольшее применение генератор Холла получил в автомобильной промышленности – для измерения положения распределительного и коленчатого валов, в качестве бесконтактного электронного зажигания и в других целях. Датчик Холла полезен тем, что он считывает и предоставляет электронному блоку управления информацию, нужную для нормальной работы автомобиля.</a:t>
            </a:r>
          </a:p>
          <a:p>
            <a:pPr indent="457200"/>
            <a:r>
              <a:rPr lang="ru-RU" sz="2000" dirty="0">
                <a:latin typeface="Arial" panose="020B0604020202020204" pitchFamily="34" charset="0"/>
                <a:cs typeface="Arial" panose="020B0604020202020204" pitchFamily="34" charset="0"/>
              </a:rPr>
              <a:t>Несомненные преимущества датчика Холла – его дешевизна, неприхотливость, долговечность и </a:t>
            </a:r>
            <a:r>
              <a:rPr lang="ru-RU" sz="2000" dirty="0" err="1">
                <a:latin typeface="Arial" panose="020B0604020202020204" pitchFamily="34" charset="0"/>
                <a:cs typeface="Arial" panose="020B0604020202020204" pitchFamily="34" charset="0"/>
              </a:rPr>
              <a:t>бесконтактность</a:t>
            </a:r>
            <a:r>
              <a:rPr lang="ru-RU" sz="2000" dirty="0">
                <a:latin typeface="Arial" panose="020B0604020202020204" pitchFamily="34" charset="0"/>
                <a:cs typeface="Arial" panose="020B0604020202020204" pitchFamily="34" charset="0"/>
              </a:rPr>
              <a:t>. Надёжность прибора обусловлена тем, что в нём отсутствуют физически взаимодействующие (трущиеся друг о друга) детали.</a:t>
            </a:r>
          </a:p>
        </p:txBody>
      </p:sp>
    </p:spTree>
    <p:extLst>
      <p:ext uri="{BB962C8B-B14F-4D97-AF65-F5344CB8AC3E}">
        <p14:creationId xmlns:p14="http://schemas.microsoft.com/office/powerpoint/2010/main" val="286984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1487016"/>
            <a:ext cx="7543800" cy="3886200"/>
          </a:xfrm>
        </p:spPr>
        <p:txBody>
          <a:bodyPr>
            <a:noAutofit/>
          </a:bodyPr>
          <a:lstStyle/>
          <a:p>
            <a:r>
              <a:rPr lang="ru-RU" dirty="0"/>
              <a:t>Для позиционных и контурных систем управления роботами используются аналоговые и цифровые датчики обратных связей.</a:t>
            </a:r>
          </a:p>
          <a:p>
            <a:r>
              <a:rPr lang="ru-RU" dirty="0"/>
              <a:t>Из аналоговых датчиков углового перемещения чаще всего применяются потенциометры. В них осуществляется преобразование либо углового перемещения, либо линейного перемещения движка в напряжение постоянного тока, пропорциональное этому перемещению. </a:t>
            </a:r>
          </a:p>
          <a:p>
            <a:r>
              <a:rPr lang="ru-RU" dirty="0"/>
              <a:t>При этом вход потенциометра питается постоянным напряжением. Из-за сопротивления нагрузки в выходной цепи пропорциональность несколько нарушается. </a:t>
            </a:r>
          </a:p>
          <a:p>
            <a:endParaRPr lang="ru-RU" dirty="0"/>
          </a:p>
        </p:txBody>
      </p:sp>
      <p:sp>
        <p:nvSpPr>
          <p:cNvPr id="5" name="Прямоугольник 4"/>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7" name="Прямоугольник 6"/>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235305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5" y="620688"/>
            <a:ext cx="7543800" cy="3670176"/>
          </a:xfrm>
        </p:spPr>
        <p:txBody>
          <a:bodyPr>
            <a:noAutofit/>
          </a:bodyPr>
          <a:lstStyle/>
          <a:p>
            <a:r>
              <a:rPr lang="ru-RU" sz="2000" dirty="0"/>
              <a:t>Выбором соотношений всех параметров датчика и выходной цепи можно эту погрешность свести к допустимой величине. Металлопленочные и полупроводниковые потенциометры обладают большей точностью и плавностью, чем обычные проволочные.</a:t>
            </a:r>
          </a:p>
          <a:p>
            <a:r>
              <a:rPr lang="ru-RU" sz="2000" dirty="0"/>
              <a:t>Кроме потенциометрических датчиков для измерения углов и угловых рассогласований в следящих приводах применяются </a:t>
            </a:r>
            <a:r>
              <a:rPr lang="ru-RU" sz="2000" i="1" dirty="0"/>
              <a:t>вращающиеся трансформаторы, </a:t>
            </a:r>
            <a:r>
              <a:rPr lang="ru-RU" sz="2000" i="1" dirty="0" err="1"/>
              <a:t>резольверы</a:t>
            </a:r>
            <a:r>
              <a:rPr lang="ru-RU" sz="2000" i="1" dirty="0"/>
              <a:t> и сельсины</a:t>
            </a:r>
            <a:r>
              <a:rPr lang="ru-RU" sz="2000" dirty="0"/>
              <a:t>. Они являются индикаторными электрическими машинами специального вида. Для измерения линейных перемещений могут применяться </a:t>
            </a:r>
            <a:r>
              <a:rPr lang="ru-RU" sz="2000" i="1" dirty="0" err="1"/>
              <a:t>индуктосины</a:t>
            </a:r>
            <a:r>
              <a:rPr lang="ru-RU" sz="2000" dirty="0"/>
              <a:t>.</a:t>
            </a:r>
          </a:p>
          <a:p>
            <a:endParaRPr lang="ru-RU" sz="2000" dirty="0"/>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pic>
        <p:nvPicPr>
          <p:cNvPr id="19462" name="Picture 6" descr="https://students-library.com/files/48/1721/image56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65641"/>
            <a:ext cx="3240360" cy="1954594"/>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Ð ÐµÐ·Ð¾Ð»ÑÐ²ÐµÑ Ð¿ÑÐ¸Ð½ÑÐ¸Ð¿Ð¸Ð°Ð»ÑÐ½Ð°Ñ ÑÑÐµÐ¼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60" y="4066926"/>
            <a:ext cx="3912864" cy="193394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19529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3039" y="476672"/>
            <a:ext cx="7848872" cy="3886200"/>
          </a:xfrm>
        </p:spPr>
        <p:txBody>
          <a:bodyPr>
            <a:noAutofit/>
          </a:bodyPr>
          <a:lstStyle/>
          <a:p>
            <a:pPr marL="0" indent="0">
              <a:buNone/>
            </a:pPr>
            <a:r>
              <a:rPr lang="ru-RU" sz="1800" dirty="0"/>
              <a:t>Аналоговым датчиком угловой скорости для обратной связи в приводе служит </a:t>
            </a:r>
            <a:r>
              <a:rPr lang="ru-RU" sz="1800" i="1" dirty="0">
                <a:solidFill>
                  <a:srgbClr val="7030A0"/>
                </a:solidFill>
              </a:rPr>
              <a:t>тахогенератор</a:t>
            </a:r>
            <a:r>
              <a:rPr lang="ru-RU" sz="1800" dirty="0"/>
              <a:t>. По сути дела, это электрический </a:t>
            </a:r>
            <a:r>
              <a:rPr lang="ru-RU" sz="1800" i="1" dirty="0">
                <a:solidFill>
                  <a:srgbClr val="7030A0"/>
                </a:solidFill>
              </a:rPr>
              <a:t>тахометр</a:t>
            </a:r>
            <a:r>
              <a:rPr lang="ru-RU" sz="1800" dirty="0"/>
              <a:t> (измеритель скорости). Это электрическая микромашина, измерительный генератор постоянного или переменного тока, предназначенный для преобразования мгновенного значения частоты вращения вала в однозначно связанный со скоростью электрический сигнал.</a:t>
            </a:r>
          </a:p>
          <a:p>
            <a:pPr marL="0" indent="0">
              <a:buNone/>
            </a:pPr>
            <a:r>
              <a:rPr lang="ru-RU" sz="1800" dirty="0"/>
              <a:t>В системах автоматического контроля и управления с помощью ТГ можно:</a:t>
            </a:r>
          </a:p>
          <a:p>
            <a:r>
              <a:rPr lang="ru-RU" sz="1600" i="1" dirty="0"/>
              <a:t>измерять угловые скорости различных механизмов;</a:t>
            </a:r>
          </a:p>
          <a:p>
            <a:r>
              <a:rPr lang="ru-RU" sz="1600" i="1" dirty="0"/>
              <a:t>производить электрическое дифференцирование и интегрирование;</a:t>
            </a:r>
          </a:p>
          <a:p>
            <a:r>
              <a:rPr lang="ru-RU" sz="1600" i="1" dirty="0"/>
              <a:t>демпфировать следящие системы.</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pic>
        <p:nvPicPr>
          <p:cNvPr id="18444" name="Picture 12" descr="ÐÐ°ÑÑÐ¸Ð½ÐºÐ¸ Ð¿Ð¾ Ð·Ð°Ð¿ÑÐ¾ÑÑ ÑÐ°ÑÐ¾Ð³ÐµÐ½ÐµÑÐ°ÑÐ¾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174" y="4005064"/>
            <a:ext cx="6000601" cy="187596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166975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59" y="476672"/>
            <a:ext cx="7732231" cy="1569660"/>
          </a:xfrm>
          <a:prstGeom prst="rect">
            <a:avLst/>
          </a:prstGeom>
        </p:spPr>
        <p:txBody>
          <a:bodyPr wrap="square">
            <a:spAutoFit/>
          </a:bodyPr>
          <a:lstStyle/>
          <a:p>
            <a:pPr algn="just"/>
            <a:r>
              <a:rPr lang="ru-RU" sz="1600" dirty="0"/>
              <a:t>В последнее время в следящих приводах роботов чаще стали применяться цифровые датчики обратной связи - </a:t>
            </a:r>
            <a:r>
              <a:rPr lang="ru-RU" sz="1600" b="1" i="1" dirty="0">
                <a:solidFill>
                  <a:srgbClr val="7030A0"/>
                </a:solidFill>
              </a:rPr>
              <a:t>импульсные фотоэлектрические и кодовые. </a:t>
            </a:r>
          </a:p>
          <a:p>
            <a:pPr algn="just"/>
            <a:r>
              <a:rPr lang="ru-RU" sz="1600" i="1" dirty="0"/>
              <a:t>Импульсные датчики</a:t>
            </a:r>
            <a:r>
              <a:rPr lang="ru-RU" sz="1600" dirty="0"/>
              <a:t> имеют на выходе </a:t>
            </a:r>
            <a:r>
              <a:rPr lang="ru-RU" sz="1600" i="1" dirty="0"/>
              <a:t>унитарный код</a:t>
            </a:r>
            <a:r>
              <a:rPr lang="ru-RU" sz="1600" dirty="0"/>
              <a:t> – последовательность импульсов, несущая двойную информацию: частота импульсов и количество импульсов. По количеству импульсов можно судить о положении и перемещении объекта, по частоте импульсов можно оценить скорость. </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pic>
        <p:nvPicPr>
          <p:cNvPr id="24578" name="Picture 2" descr="ÐÐ°ÑÑÐ¸Ð½ÐºÐ¸ Ð¿Ð¾ Ð·Ð°Ð¿ÑÐ¾ÑÑ Ð¸Ð¼Ð¿ÑÐ»ÑÑÐ½ÑÐµ ÑÐ¾ÑÐ¾ÑÐ»ÐµÐºÑÑÐ¸ÑÐµÑÐºÐ¸Ðµ Ð¸ ÐºÐ¾Ð´Ð¾Ð²Ñ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158" y="2262356"/>
            <a:ext cx="4649290" cy="38130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1560" y="1988840"/>
            <a:ext cx="3343598" cy="4278094"/>
          </a:xfrm>
          <a:prstGeom prst="rect">
            <a:avLst/>
          </a:prstGeom>
        </p:spPr>
        <p:txBody>
          <a:bodyPr wrap="square">
            <a:spAutoFit/>
          </a:bodyPr>
          <a:lstStyle/>
          <a:p>
            <a:pPr algn="just"/>
            <a:r>
              <a:rPr lang="ru-RU" sz="1600" dirty="0"/>
              <a:t>Поворот диска импульсного датчика с делениями на его периферии фиксируется в виде импульсов фотоэлектрическим элементом, который передает их через счетчик импульсов в систему управления робота. Таким образом, подсчетом числа импульсов измеряются приращения угловых перемещений вала. Числом импульсов в единицу времени может здесь измеряться и угловая скорость вращения. Импульсные датчики имеют различные конструкции и принципы (фотоэлектрические, индуктивные и др.).</a:t>
            </a:r>
          </a:p>
        </p:txBody>
      </p:sp>
      <p:sp>
        <p:nvSpPr>
          <p:cNvPr id="7" name="Прямоугольник 6"/>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335291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71400"/>
            <a:ext cx="7543800" cy="3886200"/>
          </a:xfrm>
        </p:spPr>
        <p:txBody>
          <a:bodyPr>
            <a:noAutofit/>
          </a:bodyPr>
          <a:lstStyle/>
          <a:p>
            <a:pPr marL="0" indent="0">
              <a:buNone/>
            </a:pPr>
            <a:r>
              <a:rPr lang="ru-RU" sz="1800" dirty="0">
                <a:solidFill>
                  <a:schemeClr val="tx1"/>
                </a:solidFill>
              </a:rPr>
              <a:t>Кодовый датчик содержит диск, на котором нанесен двоичный код, считываемый фотоэлектрическим устройством. Для компактности конструкции выполняются кодовые датчики, в которых вместо одного большого диска устанавливаются несколько маленьких, соединенных точной механической передачей. Кодовый датчик способен определять не только приращения угловых перемещений, как импульсный, но и положение вала в неподвижном состоянии. Точность датчика зависит от разрядности цифрового двоичного кода. Кодовый датчик значительно дороже импульсного.</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755576" y="3025983"/>
            <a:ext cx="3168352" cy="2970044"/>
          </a:xfrm>
          <a:prstGeom prst="rect">
            <a:avLst/>
          </a:prstGeom>
        </p:spPr>
        <p:txBody>
          <a:bodyPr wrap="square">
            <a:spAutoFit/>
          </a:bodyPr>
          <a:lstStyle/>
          <a:p>
            <a:r>
              <a:rPr lang="ru-RU" sz="1700" dirty="0"/>
              <a:t>Применение цифровых датчиков обратной связи в робототехнических системах, построенных на цифровых принципах управления, весьма целесообразно, так как исключает необходимость применения аналого-цифровых преобразований, которые часто снижают точность и плавность движений манипулятора.</a:t>
            </a:r>
          </a:p>
        </p:txBody>
      </p:sp>
      <p:pic>
        <p:nvPicPr>
          <p:cNvPr id="17412"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196" y="2729924"/>
            <a:ext cx="4322911" cy="327100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403280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268760"/>
            <a:ext cx="7543800" cy="3886200"/>
          </a:xfrm>
        </p:spPr>
        <p:txBody>
          <a:bodyPr>
            <a:noAutofit/>
          </a:bodyPr>
          <a:lstStyle/>
          <a:p>
            <a:r>
              <a:rPr lang="ru-RU" sz="2800" dirty="0"/>
              <a:t>Локационными системами очувствления называются сенсорные устройства, позволяющие роботу, используя принципы пассивной или активной локации, обнаруживать подвижные и неподвижные объекты, координаты которых известны с большой погрешностью, определять их местонахождение, а также осуществлять наведение и захват этих объектов.</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366854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84784"/>
            <a:ext cx="7543800" cy="4248472"/>
          </a:xfrm>
        </p:spPr>
        <p:txBody>
          <a:bodyPr>
            <a:noAutofit/>
          </a:bodyPr>
          <a:lstStyle/>
          <a:p>
            <a:r>
              <a:rPr lang="ru-RU" dirty="0"/>
              <a:t>Синусоидальные колебания, формируемые специальным генератором, модулируются прямоугольными импульсами таким образом, что излучатель передает в окружающую среду пачки ультразвуковых колебаний (похожие на прерывистый зуммер телефона), частота которых соответствует рабочей частоте генератора колебаний и в большинстве случаев находится в диапазоне 40-100 кГц. Одновременно с помощью генератора импульсов в момент времени, соответствующий переднему фронту излученного в пространство сигнала, запускаются своеобразные часы локационной системы, в качестве которых выступает счетчик импульсов.</a:t>
            </a:r>
          </a:p>
          <a:p>
            <a:endParaRPr lang="ru-RU" dirty="0"/>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19151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Объект 2"/>
          <p:cNvSpPr txBox="1">
            <a:spLocks/>
          </p:cNvSpPr>
          <p:nvPr/>
        </p:nvSpPr>
        <p:spPr>
          <a:xfrm>
            <a:off x="611559" y="478904"/>
            <a:ext cx="7943689" cy="5470376"/>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457200" algn="ctr">
              <a:spcBef>
                <a:spcPts val="0"/>
              </a:spcBef>
            </a:pPr>
            <a:r>
              <a:rPr lang="ru-RU" sz="1600" b="1" i="1" dirty="0">
                <a:solidFill>
                  <a:srgbClr val="0070C0"/>
                </a:solidFill>
              </a:rPr>
              <a:t>Тесты</a:t>
            </a:r>
            <a:endParaRPr lang="en-US" sz="1600" b="1" i="1" dirty="0">
              <a:solidFill>
                <a:srgbClr val="0070C0"/>
              </a:solidFill>
            </a:endParaRPr>
          </a:p>
          <a:p>
            <a:pPr marL="0" indent="0">
              <a:spcBef>
                <a:spcPts val="0"/>
              </a:spcBef>
              <a:buNone/>
            </a:pPr>
            <a:r>
              <a:rPr lang="ru-RU" sz="1600" b="1" dirty="0">
                <a:solidFill>
                  <a:srgbClr val="0070C0"/>
                </a:solidFill>
              </a:rPr>
              <a:t>1. Какой тип освещения используется для работы с объектами, имеющими зафиксированные поверхности?</a:t>
            </a:r>
          </a:p>
          <a:p>
            <a:pPr marL="0" indent="457200">
              <a:spcBef>
                <a:spcPts val="0"/>
              </a:spcBef>
            </a:pPr>
            <a:r>
              <a:rPr lang="ru-RU" sz="1600" i="1" dirty="0">
                <a:solidFill>
                  <a:srgbClr val="0070C0"/>
                </a:solidFill>
              </a:rPr>
              <a:t>а) Заднее освещение объекта </a:t>
            </a:r>
            <a:r>
              <a:rPr lang="ru-RU" sz="1600" i="1" dirty="0" err="1">
                <a:solidFill>
                  <a:srgbClr val="0070C0"/>
                </a:solidFill>
              </a:rPr>
              <a:t>коллимированным</a:t>
            </a:r>
            <a:r>
              <a:rPr lang="ru-RU" sz="1600" i="1" dirty="0">
                <a:solidFill>
                  <a:srgbClr val="0070C0"/>
                </a:solidFill>
              </a:rPr>
              <a:t> источником.</a:t>
            </a:r>
          </a:p>
          <a:p>
            <a:pPr marL="0" indent="457200">
              <a:spcBef>
                <a:spcPts val="0"/>
              </a:spcBef>
            </a:pPr>
            <a:r>
              <a:rPr lang="ru-RU" sz="1600" i="1" dirty="0">
                <a:solidFill>
                  <a:srgbClr val="0070C0"/>
                </a:solidFill>
              </a:rPr>
              <a:t>б) Диффузионное переднее освещение.</a:t>
            </a:r>
          </a:p>
          <a:p>
            <a:pPr marL="0" indent="457200">
              <a:spcBef>
                <a:spcPts val="0"/>
              </a:spcBef>
            </a:pPr>
            <a:r>
              <a:rPr lang="ru-RU" sz="1600" i="1" dirty="0">
                <a:solidFill>
                  <a:srgbClr val="0070C0"/>
                </a:solidFill>
              </a:rPr>
              <a:t>в) </a:t>
            </a:r>
            <a:r>
              <a:rPr lang="ru-RU" sz="1600" i="1" dirty="0" err="1">
                <a:solidFill>
                  <a:srgbClr val="0070C0"/>
                </a:solidFill>
              </a:rPr>
              <a:t>Пространственно</a:t>
            </a:r>
            <a:r>
              <a:rPr lang="ru-RU" sz="1600" i="1" dirty="0">
                <a:solidFill>
                  <a:srgbClr val="0070C0"/>
                </a:solidFill>
              </a:rPr>
              <a:t> модулированный источник света.</a:t>
            </a:r>
          </a:p>
          <a:p>
            <a:pPr marL="0" indent="457200">
              <a:spcBef>
                <a:spcPts val="0"/>
              </a:spcBef>
            </a:pPr>
            <a:r>
              <a:rPr lang="ru-RU" sz="1600" i="1" dirty="0">
                <a:solidFill>
                  <a:srgbClr val="0070C0"/>
                </a:solidFill>
              </a:rPr>
              <a:t>г) Направленный свет для изучения неровных поверхностей.</a:t>
            </a:r>
          </a:p>
          <a:p>
            <a:pPr marL="0" indent="0">
              <a:spcBef>
                <a:spcPts val="0"/>
              </a:spcBef>
              <a:buNone/>
            </a:pPr>
            <a:r>
              <a:rPr lang="ru-RU" sz="1600" b="1" dirty="0">
                <a:solidFill>
                  <a:srgbClr val="0070C0"/>
                </a:solidFill>
              </a:rPr>
              <a:t>2. Информационное устройства и системы имеют следующее количество уровней управления: 2, 3, 4 (каких?).</a:t>
            </a:r>
          </a:p>
          <a:p>
            <a:pPr marL="0" indent="0">
              <a:spcBef>
                <a:spcPts val="0"/>
              </a:spcBef>
              <a:buNone/>
            </a:pPr>
            <a:r>
              <a:rPr lang="ru-RU" sz="1600" b="1" dirty="0">
                <a:solidFill>
                  <a:srgbClr val="0070C0"/>
                </a:solidFill>
              </a:rPr>
              <a:t>3. Укажите правильный ответ: информационные устройства и системы со­стоят из:</a:t>
            </a:r>
          </a:p>
          <a:p>
            <a:pPr marL="0" indent="457200">
              <a:spcBef>
                <a:spcPts val="0"/>
              </a:spcBef>
            </a:pPr>
            <a:r>
              <a:rPr lang="ru-RU" sz="1600" i="1" dirty="0">
                <a:solidFill>
                  <a:srgbClr val="0070C0"/>
                </a:solidFill>
              </a:rPr>
              <a:t>- системы очувствления и систем технического зрения;</a:t>
            </a:r>
          </a:p>
          <a:p>
            <a:pPr marL="0" indent="457200">
              <a:spcBef>
                <a:spcPts val="0"/>
              </a:spcBef>
            </a:pPr>
            <a:r>
              <a:rPr lang="ru-RU" sz="1600" i="1" dirty="0">
                <a:solidFill>
                  <a:srgbClr val="0070C0"/>
                </a:solidFill>
              </a:rPr>
              <a:t>- внешних подсистем и внутренних подсистем;</a:t>
            </a:r>
          </a:p>
          <a:p>
            <a:pPr marL="0" indent="457200">
              <a:spcBef>
                <a:spcPts val="0"/>
              </a:spcBef>
            </a:pPr>
            <a:r>
              <a:rPr lang="ru-RU" sz="1600" i="1" dirty="0">
                <a:solidFill>
                  <a:srgbClr val="0070C0"/>
                </a:solidFill>
              </a:rPr>
              <a:t>- датчиков положения звеньев и датчиков внутренней диагностики.</a:t>
            </a:r>
          </a:p>
          <a:p>
            <a:pPr marL="0" indent="0">
              <a:spcBef>
                <a:spcPts val="0"/>
              </a:spcBef>
              <a:buNone/>
            </a:pPr>
            <a:r>
              <a:rPr lang="ru-RU" sz="1600" b="1" dirty="0">
                <a:solidFill>
                  <a:srgbClr val="0070C0"/>
                </a:solidFill>
              </a:rPr>
              <a:t>4. Информационные системы роботов можно разделить по функциональному признаку на 2 группы: Какие?</a:t>
            </a:r>
          </a:p>
          <a:p>
            <a:pPr marL="0" indent="0">
              <a:spcBef>
                <a:spcPts val="0"/>
              </a:spcBef>
              <a:buNone/>
            </a:pPr>
            <a:r>
              <a:rPr lang="ru-RU" sz="1600" b="1" dirty="0">
                <a:solidFill>
                  <a:srgbClr val="0070C0"/>
                </a:solidFill>
              </a:rPr>
              <a:t>5. По выявляемым свойствам и параметрам сенсорные системы роботов можно разделить на следующие 3 группы: Какие?</a:t>
            </a:r>
          </a:p>
          <a:p>
            <a:pPr marL="0" indent="0">
              <a:spcBef>
                <a:spcPts val="0"/>
              </a:spcBef>
              <a:buNone/>
            </a:pPr>
            <a:r>
              <a:rPr lang="ru-RU" sz="1600" b="1" dirty="0">
                <a:solidFill>
                  <a:srgbClr val="0070C0"/>
                </a:solidFill>
              </a:rPr>
              <a:t>6. Сенсорные системы, обслуживающие манипуляторы, образуют 2 группы. Какие?</a:t>
            </a:r>
          </a:p>
          <a:p>
            <a:pPr marL="0" indent="0">
              <a:spcBef>
                <a:spcPts val="0"/>
              </a:spcBef>
              <a:buNone/>
            </a:pPr>
            <a:r>
              <a:rPr lang="ru-RU" sz="1600" b="1" dirty="0">
                <a:solidFill>
                  <a:srgbClr val="0070C0"/>
                </a:solidFill>
              </a:rPr>
              <a:t>7. Какие сенсорные системы применяются для очувствления рабочих органов манипуляторов и корпусов мобильных роботов?</a:t>
            </a:r>
          </a:p>
          <a:p>
            <a:pPr marL="0" indent="0">
              <a:spcBef>
                <a:spcPts val="0"/>
              </a:spcBef>
              <a:buNone/>
            </a:pPr>
            <a:r>
              <a:rPr lang="ru-RU" sz="1600" b="1" dirty="0">
                <a:solidFill>
                  <a:srgbClr val="0070C0"/>
                </a:solidFill>
              </a:rPr>
              <a:t>8. В бесконтактных сенсорных системах для получения требуемой информации используются какие сигналы объектов?</a:t>
            </a:r>
          </a:p>
        </p:txBody>
      </p:sp>
    </p:spTree>
    <p:extLst>
      <p:ext uri="{BB962C8B-B14F-4D97-AF65-F5344CB8AC3E}">
        <p14:creationId xmlns:p14="http://schemas.microsoft.com/office/powerpoint/2010/main" val="58760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59" y="1268760"/>
            <a:ext cx="7943689" cy="3886200"/>
          </a:xfrm>
        </p:spPr>
        <p:txBody>
          <a:bodyPr>
            <a:noAutofit/>
          </a:bodyPr>
          <a:lstStyle/>
          <a:p>
            <a:r>
              <a:rPr lang="ru-RU" dirty="0"/>
              <a:t>Зондирующий ультразвуковой сигнал, отразившись от препятствия, попадает в приемник излучения, где преобразуется из акустической в электрическую форму, усиливается и отфильтровывается от помех. Одновременно из него выделяется модулирующая составляющая, которая с помощью порогового устройства представляется в виде прямоугольных импульсов, следующих на счетчик и останавливающих процесс счета. Так как принятые сигналы запаздывают по отношению к зондирующим на время их прохождения до препятствия и обратно, то число импульсов, накопленное в счетчике за этот период, будет пропорционально удвоенному расстоянию до объекта при условии, что излучатель ультразвука и приемник находятся в непосредственной близости друг от друга.</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344279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268760"/>
            <a:ext cx="7543800" cy="3886200"/>
          </a:xfrm>
        </p:spPr>
        <p:txBody>
          <a:bodyPr>
            <a:noAutofit/>
          </a:bodyPr>
          <a:lstStyle/>
          <a:p>
            <a:r>
              <a:rPr lang="ru-RU" dirty="0"/>
              <a:t>Тактильными называют такие системы очувствления, которые позволяют роботу зарегистрировать факт касания с объектом, определить положение точек касания и измерить контактные силы в каждом из них. Технические аналоги осязательных сенсоров – тактильные системы очувствления могут быть построены с использованием различных физических эффектов: пьезоэлектрического, электромагнитного, магнитоэлектрического и др. Чаще всего тактильными датчиками покрывают внутренние и внешние поверхности губок захватного устройства.</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21728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12776"/>
            <a:ext cx="7543800" cy="3886200"/>
          </a:xfrm>
        </p:spPr>
        <p:txBody>
          <a:bodyPr>
            <a:noAutofit/>
          </a:bodyPr>
          <a:lstStyle/>
          <a:p>
            <a:r>
              <a:rPr lang="ru-RU" dirty="0"/>
              <a:t>В основу ее работы положен эффект изменения под нагрузкой электрического сопротивления какого-либо эластичного материала, в качестве которого может быть использован, например, каучук, по всей массе которого в процессе изготовления распределены микрочастицы вещества, проводящего электрический ток. Под действием внешней силы каучук прогибается, замыкая электрический контакт с электродами поперечных рядов, а затем деформируется, в результате чего проводящие ток частицы сближаются и начинают контактировать друг с другом, увеличивая количество возможных путей для протекания электрического тока, подводимого с помощью металлических электродов.</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343892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12776"/>
            <a:ext cx="7543800" cy="3886200"/>
          </a:xfrm>
        </p:spPr>
        <p:txBody>
          <a:bodyPr>
            <a:noAutofit/>
          </a:bodyPr>
          <a:lstStyle/>
          <a:p>
            <a:r>
              <a:rPr lang="ru-RU" dirty="0"/>
              <a:t>Таким образом, тактильные элементы, чувствительные к прикосновению и давлению со стороны постороннего предмета, локализуются в области пересечения продольных и поперечных электродов, а их общее количество равно произведению числа столбцов на число строк тактильной матрицы. В результате формируется тактильный образ, являющийся как бы слепком данной детали, преобразованным в форму электрических сигналов и записанным в память </a:t>
            </a:r>
            <a:r>
              <a:rPr lang="ru-RU" dirty="0" err="1"/>
              <a:t>микроЭВМ</a:t>
            </a:r>
            <a:r>
              <a:rPr lang="ru-RU" dirty="0"/>
              <a:t> робота.</a:t>
            </a:r>
          </a:p>
          <a:p>
            <a:endParaRPr lang="ru-RU" dirty="0"/>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14232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412776"/>
            <a:ext cx="7543800" cy="3886200"/>
          </a:xfrm>
        </p:spPr>
        <p:txBody>
          <a:bodyPr>
            <a:noAutofit/>
          </a:bodyPr>
          <a:lstStyle/>
          <a:p>
            <a:r>
              <a:rPr lang="ru-RU" sz="2000" dirty="0"/>
              <a:t>Анализируя полученный тактильный образ, можно оценить, совпадает ли он с одним из эталонов, занесенных в память ЭВМ в процессе обучения робота распознаванию деталей, и, если совпадает, определить положение его характерных точек и ориентацию, например, осей инерции по отношению к осям матрицы.</a:t>
            </a:r>
          </a:p>
          <a:p>
            <a:r>
              <a:rPr lang="ru-RU" sz="2000" dirty="0"/>
              <a:t>Тактильные системы очувствления пока не получили широкого распространения в робототехнике. Это связано со спецификой их применения, заключающейся в необходимости непосредственного контакта с деталями, имеющими заусенцы, которые могут быть также нагреты до высокой температуры.</a:t>
            </a:r>
          </a:p>
          <a:p>
            <a:r>
              <a:rPr lang="ru-RU" sz="2000" i="1" dirty="0" err="1"/>
              <a:t>Силомоментные</a:t>
            </a:r>
            <a:r>
              <a:rPr lang="ru-RU" sz="2000" dirty="0"/>
              <a:t> системы очувствления – это сенсорные устройства, обеспечивающие изменение компонент вектора силы и вектора момента сил, развиваемых роботом в процессе взаимодействия с изделием в проекции на некоторую систему координат.</a:t>
            </a:r>
          </a:p>
          <a:p>
            <a:endParaRPr lang="ru-RU" sz="2000" dirty="0"/>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3847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a:t>Система </a:t>
            </a:r>
            <a:r>
              <a:rPr lang="ru-RU" dirty="0" err="1"/>
              <a:t>силомоментного</a:t>
            </a:r>
            <a:r>
              <a:rPr lang="ru-RU" dirty="0"/>
              <a:t> очувствления состоит из механической части, представляющей собой совокупность упругих элементов с размещенными на них </a:t>
            </a:r>
            <a:r>
              <a:rPr lang="ru-RU" dirty="0" err="1"/>
              <a:t>тензопреобразователями</a:t>
            </a:r>
            <a:r>
              <a:rPr lang="ru-RU" dirty="0"/>
              <a:t>, формирующими электрический сигнал, пропорциональный деформации упругого элемента, усилительных и коммутирующих устройств и устройства для вычисления величин проекции вектора силы и вектора момента силы (рис.). В качестве вычислительного устройства используется либо специальный микропроцессор, встроенный в </a:t>
            </a:r>
            <a:r>
              <a:rPr lang="ru-RU" dirty="0" err="1"/>
              <a:t>силомоментную</a:t>
            </a:r>
            <a:r>
              <a:rPr lang="ru-RU" dirty="0"/>
              <a:t> систему, либо </a:t>
            </a:r>
            <a:r>
              <a:rPr lang="ru-RU" dirty="0" err="1"/>
              <a:t>микроЭВМ</a:t>
            </a:r>
            <a:r>
              <a:rPr lang="ru-RU" dirty="0"/>
              <a:t> управляющего устройства робота.</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286013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43800" cy="3886200"/>
          </a:xfrm>
        </p:spPr>
        <p:txBody>
          <a:bodyPr>
            <a:noAutofit/>
          </a:bodyPr>
          <a:lstStyle/>
          <a:p>
            <a:r>
              <a:rPr lang="ru-RU" dirty="0"/>
              <a:t>Аналоговая часть </a:t>
            </a:r>
            <a:r>
              <a:rPr lang="ru-RU" dirty="0" err="1"/>
              <a:t>силомоментной</a:t>
            </a:r>
            <a:r>
              <a:rPr lang="ru-RU" dirty="0"/>
              <a:t> системы, формирующая совокупность электрических сигналов, величина которых пропорциональна деформациям конструкции, возникающей вследствие сложного силового </a:t>
            </a:r>
            <a:r>
              <a:rPr lang="ru-RU" dirty="0" err="1"/>
              <a:t>нагружения</a:t>
            </a:r>
            <a:r>
              <a:rPr lang="ru-RU" dirty="0"/>
              <a:t>, сопрягается с цифровым вычислительным устройством с помощью аналого-цифрового преобразователя. Наиболее часто датчики </a:t>
            </a:r>
            <a:r>
              <a:rPr lang="ru-RU" dirty="0" err="1"/>
              <a:t>силомоментного</a:t>
            </a:r>
            <a:r>
              <a:rPr lang="ru-RU" dirty="0"/>
              <a:t> очувствления устанавливаются между последним звеном робота и его захватным устройством. В этом случае компоненты силового вектора измеряются в проекции на связанную с захватом систему координат.</a:t>
            </a: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312359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Домашнее задание</a:t>
            </a:r>
          </a:p>
        </p:txBody>
      </p:sp>
      <p:sp>
        <p:nvSpPr>
          <p:cNvPr id="3" name="Объект 2"/>
          <p:cNvSpPr>
            <a:spLocks noGrp="1"/>
          </p:cNvSpPr>
          <p:nvPr>
            <p:ph idx="1"/>
          </p:nvPr>
        </p:nvSpPr>
        <p:spPr/>
        <p:txBody>
          <a:bodyPr>
            <a:normAutofit fontScale="92500" lnSpcReduction="10000"/>
          </a:bodyPr>
          <a:lstStyle/>
          <a:p>
            <a:r>
              <a:rPr lang="ru-RU" dirty="0"/>
              <a:t>1.	На какие группы подразделяются информационные системы роботов?</a:t>
            </a:r>
          </a:p>
          <a:p>
            <a:r>
              <a:rPr lang="ru-RU" dirty="0"/>
              <a:t>2.	Что представляют собой датчики обратной связи?</a:t>
            </a:r>
          </a:p>
          <a:p>
            <a:r>
              <a:rPr lang="ru-RU" dirty="0"/>
              <a:t>3.	В чем сущность </a:t>
            </a:r>
            <a:r>
              <a:rPr lang="ru-RU" dirty="0" err="1"/>
              <a:t>силомоментного</a:t>
            </a:r>
            <a:r>
              <a:rPr lang="ru-RU" dirty="0"/>
              <a:t> очувствления роботов?</a:t>
            </a:r>
          </a:p>
          <a:p>
            <a:r>
              <a:rPr lang="ru-RU" dirty="0"/>
              <a:t>4.	Для чего применяют локационные датчики?</a:t>
            </a:r>
          </a:p>
          <a:p>
            <a:r>
              <a:rPr lang="ru-RU" dirty="0"/>
              <a:t>5.	Каковы недостатки аналоговых датчиков обратной связи?</a:t>
            </a:r>
          </a:p>
          <a:p>
            <a:r>
              <a:rPr lang="ru-RU" dirty="0"/>
              <a:t>6.	Что такое тактильное очувствление?</a:t>
            </a:r>
          </a:p>
          <a:p>
            <a:r>
              <a:rPr lang="ru-RU" dirty="0"/>
              <a:t>7.	Какова область применения СТЗ в промышленных роботах?</a:t>
            </a:r>
          </a:p>
          <a:p>
            <a:endParaRPr lang="ru-RU" dirty="0"/>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6" name="Прямоугольник 5"/>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Tree>
    <p:extLst>
      <p:ext uri="{BB962C8B-B14F-4D97-AF65-F5344CB8AC3E}">
        <p14:creationId xmlns:p14="http://schemas.microsoft.com/office/powerpoint/2010/main" val="265248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5" name="Прямоугольник 4">
            <a:extLst>
              <a:ext uri="{FF2B5EF4-FFF2-40B4-BE49-F238E27FC236}">
                <a16:creationId xmlns:a16="http://schemas.microsoft.com/office/drawing/2014/main" id="{B793F7AD-B082-4B47-9226-3E2ED4D91BD0}"/>
              </a:ext>
            </a:extLst>
          </p:cNvPr>
          <p:cNvSpPr/>
          <p:nvPr/>
        </p:nvSpPr>
        <p:spPr>
          <a:xfrm>
            <a:off x="323528" y="532993"/>
            <a:ext cx="8640960" cy="5632311"/>
          </a:xfrm>
          <a:prstGeom prst="rect">
            <a:avLst/>
          </a:prstGeom>
        </p:spPr>
        <p:txBody>
          <a:bodyPr wrap="square">
            <a:spAutoFit/>
          </a:bodyPr>
          <a:lstStyle/>
          <a:p>
            <a:pPr algn="ctr"/>
            <a:r>
              <a:rPr lang="ru-RU" b="1" u="sng" dirty="0">
                <a:latin typeface="Arial" panose="020B0604020202020204" pitchFamily="34" charset="0"/>
              </a:rPr>
              <a:t>Электромагнитные (индуктивные, трансформаторные, </a:t>
            </a:r>
            <a:r>
              <a:rPr lang="ru-RU" b="1" u="sng" dirty="0" err="1">
                <a:latin typeface="Arial" panose="020B0604020202020204" pitchFamily="34" charset="0"/>
              </a:rPr>
              <a:t>магнитоупругие</a:t>
            </a:r>
            <a:r>
              <a:rPr lang="ru-RU" b="1" u="sng" dirty="0">
                <a:latin typeface="Arial" panose="020B0604020202020204" pitchFamily="34" charset="0"/>
              </a:rPr>
              <a:t> и индукционные) датчики</a:t>
            </a:r>
          </a:p>
          <a:p>
            <a:pPr algn="just"/>
            <a:r>
              <a:rPr lang="ru-RU" dirty="0">
                <a:latin typeface="Verdana" panose="020B0604030504040204" pitchFamily="34" charset="0"/>
              </a:rPr>
              <a:t>Электромагнитные датчики основаны на использовании зависимости характеристик магнитной цепи (магнитного сопротивления, магнитной проницаемости, магнитного потока и др.) при механическом воздействии на элементы этой цепи.</a:t>
            </a:r>
          </a:p>
          <a:p>
            <a:pPr algn="ctr"/>
            <a:r>
              <a:rPr lang="ru-RU" b="1" dirty="0">
                <a:latin typeface="Arial" panose="020B0604020202020204" pitchFamily="34" charset="0"/>
              </a:rPr>
              <a:t>Индуктивные датчики</a:t>
            </a:r>
          </a:p>
          <a:p>
            <a:pPr algn="just"/>
            <a:r>
              <a:rPr lang="ru-RU" dirty="0">
                <a:latin typeface="Verdana" panose="020B0604030504040204" pitchFamily="34" charset="0"/>
              </a:rPr>
              <a:t>Датчики, преобразующие перемещение в изменение индуктивности, называют индуктивными. Датчики, преобразующие перемещение в изменение взаимной индуктивности, принято называть трансформаторными (или </a:t>
            </a:r>
            <a:r>
              <a:rPr lang="ru-RU" dirty="0" err="1">
                <a:latin typeface="Verdana" panose="020B0604030504040204" pitchFamily="34" charset="0"/>
              </a:rPr>
              <a:t>взаимоиндуктивными</a:t>
            </a:r>
            <a:r>
              <a:rPr lang="ru-RU" dirty="0">
                <a:latin typeface="Verdana" panose="020B0604030504040204" pitchFamily="34" charset="0"/>
              </a:rPr>
              <a:t>). В трансформаторных датчиках изменение взаимной индуктивности можно получить не только при изменении: полного сопротивления, но и при перемещении одной из обмоток. Датчики, основанные на изменении магнитного сопротивления,, обусловленном изменением магнитной проницаемости ферромагнитного сердечника под воздействием механической деформации, называют </a:t>
            </a:r>
            <a:r>
              <a:rPr lang="ru-RU" dirty="0" err="1">
                <a:latin typeface="Verdana" panose="020B0604030504040204" pitchFamily="34" charset="0"/>
              </a:rPr>
              <a:t>магнитоупругими</a:t>
            </a:r>
            <a:r>
              <a:rPr lang="ru-RU" dirty="0">
                <a:latin typeface="Verdana" panose="020B0604030504040204" pitchFamily="34" charset="0"/>
              </a:rPr>
              <a:t>. Датчики, в которых скорость изменения измеряемого механического параметра преобразуется в индуктированную.</a:t>
            </a:r>
            <a:endParaRPr lang="ru-RU" b="0" i="0" dirty="0">
              <a:effectLst/>
              <a:latin typeface="Verdana" panose="020B0604030504040204" pitchFamily="34" charset="0"/>
            </a:endParaRPr>
          </a:p>
        </p:txBody>
      </p:sp>
    </p:spTree>
    <p:extLst>
      <p:ext uri="{BB962C8B-B14F-4D97-AF65-F5344CB8AC3E}">
        <p14:creationId xmlns:p14="http://schemas.microsoft.com/office/powerpoint/2010/main" val="247493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5" name="Прямоугольник 4">
            <a:extLst>
              <a:ext uri="{FF2B5EF4-FFF2-40B4-BE49-F238E27FC236}">
                <a16:creationId xmlns:a16="http://schemas.microsoft.com/office/drawing/2014/main" id="{B793F7AD-B082-4B47-9226-3E2ED4D91BD0}"/>
              </a:ext>
            </a:extLst>
          </p:cNvPr>
          <p:cNvSpPr/>
          <p:nvPr/>
        </p:nvSpPr>
        <p:spPr>
          <a:xfrm>
            <a:off x="323528" y="1125899"/>
            <a:ext cx="8640960" cy="4247317"/>
          </a:xfrm>
          <a:prstGeom prst="rect">
            <a:avLst/>
          </a:prstGeom>
        </p:spPr>
        <p:txBody>
          <a:bodyPr wrap="square">
            <a:spAutoFit/>
          </a:bodyPr>
          <a:lstStyle/>
          <a:p>
            <a:pPr algn="just"/>
            <a:r>
              <a:rPr lang="ru-RU" dirty="0">
                <a:latin typeface="Verdana" panose="020B0604030504040204" pitchFamily="34" charset="0"/>
              </a:rPr>
              <a:t>Индуктивные датчики представляют собой дроссель с изменяющимся воздушным зазором Д или изменяющейся площадью 5 поперечного сечения магнитопровода. Выходным параметром является изменение индуктивности Ь (или полного сопротивления 1) обмотки, надетой на сердечник. Широко распространены также индуктивные датчики соленоидного типа с разомкнутой магнитной цепью.</a:t>
            </a:r>
          </a:p>
          <a:p>
            <a:pPr algn="just"/>
            <a:r>
              <a:rPr lang="ru-RU" dirty="0">
                <a:latin typeface="Verdana" panose="020B0604030504040204" pitchFamily="34" charset="0"/>
              </a:rPr>
              <a:t>Индуктивные датчики с переменным зазором имеют ограниченный диапазон измерений (от 0,01 до 2 мм), так как при большем зазоре зависимость Ь={(А) становится нелинейной. Датчики с регулируемой площадью поперечного сечения магнитопровода имеют большую линейность (в диапазоне до 5-8 мм). Датчики соленоидного типа пригодны для измерения больших перемещений (до 50-60 мм).</a:t>
            </a:r>
          </a:p>
          <a:p>
            <a:pPr algn="just"/>
            <a:r>
              <a:rPr lang="ru-RU" dirty="0">
                <a:latin typeface="Verdana" panose="020B0604030504040204" pitchFamily="34" charset="0"/>
              </a:rPr>
              <a:t>Недостатком индуктивных датчиков является наличие на выходе постоянной составляющей сигнала, для компенсации которой применяют мостовые или дифференциальные схемы.</a:t>
            </a:r>
            <a:endParaRPr lang="ru-RU" b="0" i="0" dirty="0">
              <a:effectLst/>
              <a:latin typeface="Verdana" panose="020B0604030504040204" pitchFamily="34" charset="0"/>
            </a:endParaRPr>
          </a:p>
        </p:txBody>
      </p:sp>
    </p:spTree>
    <p:extLst>
      <p:ext uri="{BB962C8B-B14F-4D97-AF65-F5344CB8AC3E}">
        <p14:creationId xmlns:p14="http://schemas.microsoft.com/office/powerpoint/2010/main" val="10248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a:extLst>
              <a:ext uri="{FF2B5EF4-FFF2-40B4-BE49-F238E27FC236}">
                <a16:creationId xmlns:a16="http://schemas.microsoft.com/office/drawing/2014/main" id="{B1590AC3-3B07-4958-8B33-C55D66F10889}"/>
              </a:ext>
            </a:extLst>
          </p:cNvPr>
          <p:cNvSpPr/>
          <p:nvPr/>
        </p:nvSpPr>
        <p:spPr>
          <a:xfrm>
            <a:off x="372727" y="1452840"/>
            <a:ext cx="8375737" cy="3416320"/>
          </a:xfrm>
          <a:prstGeom prst="rect">
            <a:avLst/>
          </a:prstGeom>
        </p:spPr>
        <p:txBody>
          <a:bodyPr wrap="square">
            <a:spAutoFit/>
          </a:bodyPr>
          <a:lstStyle/>
          <a:p>
            <a:pPr algn="ctr"/>
            <a:r>
              <a:rPr lang="ru-RU" b="1" dirty="0">
                <a:latin typeface="Arial" panose="020B0604020202020204" pitchFamily="34" charset="0"/>
              </a:rPr>
              <a:t>Трансформаторные датчики</a:t>
            </a:r>
          </a:p>
          <a:p>
            <a:pPr algn="just"/>
            <a:r>
              <a:rPr lang="ru-RU" dirty="0">
                <a:latin typeface="Verdana" panose="020B0604030504040204" pitchFamily="34" charset="0"/>
              </a:rPr>
              <a:t>Трансформаторные датчики представляют собой магнитопровод с двумя обмотками) и ферромагнитный сердечник. При перемещении сердечника изменяется взаимная индуктивность обмоток. С целью снижения постоянной составляющей сигнала на выходе применяют дифференциально-трансформаторные схемы, в которых вторичные обмотки со и ©г" включены встречно. Погрешность этих датчиков вызывается колебанием напряжения и частоты питания, температуры.</a:t>
            </a:r>
          </a:p>
          <a:p>
            <a:pPr algn="just"/>
            <a:r>
              <a:rPr lang="ru-RU" dirty="0">
                <a:latin typeface="Verdana" panose="020B0604030504040204" pitchFamily="34" charset="0"/>
              </a:rPr>
              <a:t>Достоинствами индуктивных и трансформаторных датчиков являются: высокий коэффициент преобразования (можно работать без специальных усилительных устройств), простота конструкции.</a:t>
            </a:r>
            <a:endParaRPr lang="ru-RU" b="0" i="0" dirty="0">
              <a:effectLst/>
              <a:latin typeface="Verdana" panose="020B0604030504040204" pitchFamily="34" charset="0"/>
            </a:endParaRPr>
          </a:p>
        </p:txBody>
      </p:sp>
    </p:spTree>
    <p:extLst>
      <p:ext uri="{BB962C8B-B14F-4D97-AF65-F5344CB8AC3E}">
        <p14:creationId xmlns:p14="http://schemas.microsoft.com/office/powerpoint/2010/main" val="420454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a:extLst>
              <a:ext uri="{FF2B5EF4-FFF2-40B4-BE49-F238E27FC236}">
                <a16:creationId xmlns:a16="http://schemas.microsoft.com/office/drawing/2014/main" id="{0B36F153-A2F4-4EB6-8F2C-29BBD5C3DEF4}"/>
              </a:ext>
            </a:extLst>
          </p:cNvPr>
          <p:cNvSpPr/>
          <p:nvPr/>
        </p:nvSpPr>
        <p:spPr>
          <a:xfrm>
            <a:off x="323528" y="593968"/>
            <a:ext cx="8424936" cy="5355312"/>
          </a:xfrm>
          <a:prstGeom prst="rect">
            <a:avLst/>
          </a:prstGeom>
        </p:spPr>
        <p:txBody>
          <a:bodyPr wrap="square">
            <a:spAutoFit/>
          </a:bodyPr>
          <a:lstStyle/>
          <a:p>
            <a:pPr algn="ctr"/>
            <a:r>
              <a:rPr lang="ru-RU" b="1" dirty="0" err="1">
                <a:latin typeface="Arial" panose="020B0604020202020204" pitchFamily="34" charset="0"/>
              </a:rPr>
              <a:t>Магнитоупругие</a:t>
            </a:r>
            <a:r>
              <a:rPr lang="ru-RU" b="1" dirty="0">
                <a:latin typeface="Arial" panose="020B0604020202020204" pitchFamily="34" charset="0"/>
              </a:rPr>
              <a:t> датчики</a:t>
            </a:r>
          </a:p>
          <a:p>
            <a:pPr algn="just"/>
            <a:r>
              <a:rPr lang="ru-RU" dirty="0" err="1">
                <a:latin typeface="Verdana" panose="020B0604030504040204" pitchFamily="34" charset="0"/>
              </a:rPr>
              <a:t>Магнитоупругие</a:t>
            </a:r>
            <a:r>
              <a:rPr lang="ru-RU" dirty="0">
                <a:latin typeface="Verdana" panose="020B0604030504040204" pitchFamily="34" charset="0"/>
              </a:rPr>
              <a:t> датчики представляют собой ферромагнитный сердечник с обмоткой, при деформации которого от сжимающих, растягивающих или скручивающих усилий (Р) происходит изменение магнитной проницаемости сердечника и изменение его магнитного сопротивления г=1(Р). Это приводит к изменению индуктивности обмотки, помещенной на сердечнике или взаимной индуктивности между обмотками.</a:t>
            </a:r>
          </a:p>
          <a:p>
            <a:pPr algn="just"/>
            <a:r>
              <a:rPr lang="ru-RU" dirty="0">
                <a:latin typeface="Verdana" panose="020B0604030504040204" pitchFamily="34" charset="0"/>
              </a:rPr>
              <a:t>По принципу действия </a:t>
            </a:r>
            <a:r>
              <a:rPr lang="ru-RU" dirty="0" err="1">
                <a:latin typeface="Verdana" panose="020B0604030504040204" pitchFamily="34" charset="0"/>
              </a:rPr>
              <a:t>магнитоупругие</a:t>
            </a:r>
            <a:r>
              <a:rPr lang="ru-RU" dirty="0">
                <a:latin typeface="Verdana" panose="020B0604030504040204" pitchFamily="34" charset="0"/>
              </a:rPr>
              <a:t> датчики делят на две группы: дроссельного и трансформаторного типа. В датчиках дроссельного типа изменение магнитной проницаемости сердечника приводит к изменению полного электрического сопротивления г катушки дросселя. Эти датчики просты, нечувствительны к колебаниям напряжения питания и изменениям температуры. Поэтому датчики дроссельного типа применяют при измерениях, не требующих высокой точности.</a:t>
            </a:r>
          </a:p>
          <a:p>
            <a:pPr algn="just"/>
            <a:r>
              <a:rPr lang="ru-RU" dirty="0" err="1">
                <a:latin typeface="Verdana" panose="020B0604030504040204" pitchFamily="34" charset="0"/>
              </a:rPr>
              <a:t>Магнитоупругие</a:t>
            </a:r>
            <a:r>
              <a:rPr lang="ru-RU" dirty="0">
                <a:latin typeface="Verdana" panose="020B0604030504040204" pitchFamily="34" charset="0"/>
              </a:rPr>
              <a:t> датчики трансформаторного типа имеют более высокие коэффициент преобразования и точность, чем дроссельные.</a:t>
            </a:r>
            <a:endParaRPr lang="ru-RU" b="0" i="0" dirty="0">
              <a:effectLst/>
              <a:latin typeface="Verdana" panose="020B0604030504040204" pitchFamily="34" charset="0"/>
            </a:endParaRPr>
          </a:p>
        </p:txBody>
      </p:sp>
    </p:spTree>
    <p:extLst>
      <p:ext uri="{BB962C8B-B14F-4D97-AF65-F5344CB8AC3E}">
        <p14:creationId xmlns:p14="http://schemas.microsoft.com/office/powerpoint/2010/main" val="286222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a:extLst>
              <a:ext uri="{FF2B5EF4-FFF2-40B4-BE49-F238E27FC236}">
                <a16:creationId xmlns:a16="http://schemas.microsoft.com/office/drawing/2014/main" id="{1984D058-2867-4097-9060-2311F229A72F}"/>
              </a:ext>
            </a:extLst>
          </p:cNvPr>
          <p:cNvSpPr/>
          <p:nvPr/>
        </p:nvSpPr>
        <p:spPr>
          <a:xfrm>
            <a:off x="499702" y="1402898"/>
            <a:ext cx="8055546" cy="3970318"/>
          </a:xfrm>
          <a:prstGeom prst="rect">
            <a:avLst/>
          </a:prstGeom>
        </p:spPr>
        <p:txBody>
          <a:bodyPr wrap="square">
            <a:spAutoFit/>
          </a:bodyPr>
          <a:lstStyle/>
          <a:p>
            <a:pPr algn="ctr"/>
            <a:r>
              <a:rPr lang="ru-RU" b="1" dirty="0">
                <a:latin typeface="Arial" panose="020B0604020202020204" pitchFamily="34" charset="0"/>
              </a:rPr>
              <a:t>Индукционные датчики</a:t>
            </a:r>
          </a:p>
          <a:p>
            <a:pPr algn="just"/>
            <a:r>
              <a:rPr lang="ru-RU" dirty="0">
                <a:latin typeface="Verdana" panose="020B0604030504040204" pitchFamily="34" charset="0"/>
              </a:rPr>
              <a:t>Индукционные датчики выполняют с постоянным магнитом или электромагнитом, через обмотку которого пропускается постоянный ток. Эти датчики в отличие от </a:t>
            </a:r>
            <a:r>
              <a:rPr lang="ru-RU" dirty="0" err="1">
                <a:latin typeface="Verdana" panose="020B0604030504040204" pitchFamily="34" charset="0"/>
              </a:rPr>
              <a:t>вышерассмот-ренных</a:t>
            </a:r>
            <a:r>
              <a:rPr lang="ru-RU" dirty="0">
                <a:latin typeface="Verdana" panose="020B0604030504040204" pitchFamily="34" charset="0"/>
              </a:rPr>
              <a:t> индуктивных, трансформаторных и </a:t>
            </a:r>
            <a:r>
              <a:rPr lang="ru-RU" dirty="0" err="1">
                <a:latin typeface="Verdana" panose="020B0604030504040204" pitchFamily="34" charset="0"/>
              </a:rPr>
              <a:t>магнитоупругих</a:t>
            </a:r>
            <a:r>
              <a:rPr lang="ru-RU" dirty="0">
                <a:latin typeface="Verdana" panose="020B0604030504040204" pitchFamily="34" charset="0"/>
              </a:rPr>
              <a:t> относятся к разряду генераторных, так как при воздействии входной величины они генерируют электрическую энергию. В них используется явление электромагнитной индукции - наведение ЭДС в-электрическом контуре, в котором меняется магнитный поток.</a:t>
            </a:r>
          </a:p>
          <a:p>
            <a:pPr algn="just"/>
            <a:r>
              <a:rPr lang="ru-RU" dirty="0">
                <a:latin typeface="Verdana" panose="020B0604030504040204" pitchFamily="34" charset="0"/>
              </a:rPr>
              <a:t>Наводимая ЭДС в катушке зависит не от абсолютного значения магнитного потока, а от скорости его изменения внутри контура. Поэтому индукционные датчики применяют только для измерения; скорости угловых или линейных перемещений.</a:t>
            </a:r>
            <a:endParaRPr lang="ru-RU" b="0" i="0" dirty="0">
              <a:effectLst/>
              <a:latin typeface="Verdana" panose="020B0604030504040204" pitchFamily="34" charset="0"/>
            </a:endParaRPr>
          </a:p>
        </p:txBody>
      </p:sp>
    </p:spTree>
    <p:extLst>
      <p:ext uri="{BB962C8B-B14F-4D97-AF65-F5344CB8AC3E}">
        <p14:creationId xmlns:p14="http://schemas.microsoft.com/office/powerpoint/2010/main" val="383361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sp>
        <p:nvSpPr>
          <p:cNvPr id="2" name="Прямоугольник 1"/>
          <p:cNvSpPr/>
          <p:nvPr/>
        </p:nvSpPr>
        <p:spPr>
          <a:xfrm>
            <a:off x="611560" y="637227"/>
            <a:ext cx="7712124" cy="4524315"/>
          </a:xfrm>
          <a:prstGeom prst="rect">
            <a:avLst/>
          </a:prstGeom>
        </p:spPr>
        <p:txBody>
          <a:bodyPr wrap="square">
            <a:spAutoFit/>
          </a:bodyPr>
          <a:lstStyle/>
          <a:p>
            <a:pPr indent="457200"/>
            <a:r>
              <a:rPr lang="ru-RU" sz="2400" b="1" dirty="0">
                <a:solidFill>
                  <a:srgbClr val="222222"/>
                </a:solidFill>
                <a:latin typeface="Arial" panose="020B0604020202020204" pitchFamily="34" charset="0"/>
              </a:rPr>
              <a:t>Индуктивный датчик</a:t>
            </a:r>
            <a:r>
              <a:rPr lang="ru-RU" sz="2400" dirty="0">
                <a:solidFill>
                  <a:srgbClr val="222222"/>
                </a:solidFill>
                <a:latin typeface="Arial" panose="020B0604020202020204" pitchFamily="34" charset="0"/>
              </a:rPr>
              <a:t> — бесконтактный датчик, предназначенный для контроля положения объектов из металла (к другим материалам не чувствителен).</a:t>
            </a:r>
          </a:p>
          <a:p>
            <a:pPr indent="457200"/>
            <a:r>
              <a:rPr lang="ru-RU" sz="2400" dirty="0">
                <a:solidFill>
                  <a:srgbClr val="222222"/>
                </a:solidFill>
                <a:latin typeface="Arial" panose="020B0604020202020204" pitchFamily="34" charset="0"/>
              </a:rPr>
              <a:t>Индуктивные датчики широко используются для решения задач </a:t>
            </a:r>
            <a:r>
              <a:rPr lang="ru-RU" sz="2400" i="1" dirty="0">
                <a:solidFill>
                  <a:srgbClr val="0070C0"/>
                </a:solidFill>
                <a:latin typeface="Arial" panose="020B0604020202020204" pitchFamily="34" charset="0"/>
              </a:rPr>
              <a:t>робототехники</a:t>
            </a:r>
            <a:r>
              <a:rPr lang="ru-RU" sz="2400" dirty="0">
                <a:solidFill>
                  <a:srgbClr val="222222"/>
                </a:solidFill>
                <a:latin typeface="Arial" panose="020B0604020202020204" pitchFamily="34" charset="0"/>
              </a:rPr>
              <a:t>. Выполняются с нормально разомкнутым или нормально замкнутым контактом.</a:t>
            </a:r>
          </a:p>
          <a:p>
            <a:pPr indent="457200"/>
            <a:r>
              <a:rPr lang="ru-RU" sz="2400" dirty="0">
                <a:solidFill>
                  <a:srgbClr val="222222"/>
                </a:solidFill>
                <a:latin typeface="Arial" panose="020B0604020202020204" pitchFamily="34" charset="0"/>
              </a:rPr>
              <a:t>Принцип действия основан на изменении параметров магнитного поля, создаваемого </a:t>
            </a:r>
            <a:r>
              <a:rPr lang="ru-RU" sz="2400" i="1" dirty="0">
                <a:solidFill>
                  <a:srgbClr val="0070C0"/>
                </a:solidFill>
                <a:latin typeface="Arial" panose="020B0604020202020204" pitchFamily="34" charset="0"/>
              </a:rPr>
              <a:t>катушкой индуктивности</a:t>
            </a:r>
            <a:r>
              <a:rPr lang="ru-RU" sz="2400" dirty="0">
                <a:solidFill>
                  <a:srgbClr val="222222"/>
                </a:solidFill>
                <a:latin typeface="Arial" panose="020B0604020202020204" pitchFamily="34" charset="0"/>
              </a:rPr>
              <a:t> внутри датчика.</a:t>
            </a:r>
            <a:endParaRPr lang="ru-RU"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76510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35332"/>
            <a:ext cx="5472608" cy="369332"/>
          </a:xfrm>
          <a:prstGeom prst="rect">
            <a:avLst/>
          </a:prstGeom>
        </p:spPr>
        <p:txBody>
          <a:bodyPr wrap="square">
            <a:spAutoFit/>
          </a:bodyPr>
          <a:lstStyle/>
          <a:p>
            <a:pPr algn="ctr"/>
            <a:r>
              <a:rPr lang="ru-RU" b="1" dirty="0">
                <a:solidFill>
                  <a:schemeClr val="bg1"/>
                </a:solidFill>
                <a:latin typeface="TimesNewRoman,Bold"/>
              </a:rPr>
              <a:t>ДАТЧИКИ ОЧУВСТВЛЕНИЯ</a:t>
            </a:r>
            <a:endParaRPr lang="ru-RU" dirty="0">
              <a:solidFill>
                <a:schemeClr val="bg1"/>
              </a:solidFill>
            </a:endParaRPr>
          </a:p>
        </p:txBody>
      </p:sp>
      <p:sp>
        <p:nvSpPr>
          <p:cNvPr id="4" name="Прямоугольник 3"/>
          <p:cNvSpPr/>
          <p:nvPr/>
        </p:nvSpPr>
        <p:spPr>
          <a:xfrm>
            <a:off x="499702" y="6370230"/>
            <a:ext cx="8055547" cy="400110"/>
          </a:xfrm>
          <a:prstGeom prst="rect">
            <a:avLst/>
          </a:prstGeom>
        </p:spPr>
        <p:txBody>
          <a:bodyPr wrap="square">
            <a:spAutoFit/>
          </a:bodyPr>
          <a:lstStyle/>
          <a:p>
            <a:pPr algn="ctr"/>
            <a:r>
              <a:rPr lang="ru-RU" sz="2000" b="1" dirty="0">
                <a:solidFill>
                  <a:srgbClr val="FF0000"/>
                </a:solidFill>
                <a:latin typeface="Arial" panose="020B0604020202020204" pitchFamily="34" charset="0"/>
                <a:cs typeface="Arial" panose="020B0604020202020204" pitchFamily="34" charset="0"/>
              </a:rPr>
              <a:t>Информационные системы в </a:t>
            </a:r>
            <a:r>
              <a:rPr lang="ru-RU" sz="2000" b="1" dirty="0" err="1">
                <a:solidFill>
                  <a:srgbClr val="FF0000"/>
                </a:solidFill>
                <a:latin typeface="Arial" panose="020B0604020202020204" pitchFamily="34" charset="0"/>
                <a:cs typeface="Arial" panose="020B0604020202020204" pitchFamily="34" charset="0"/>
              </a:rPr>
              <a:t>мехатронике</a:t>
            </a:r>
            <a:r>
              <a:rPr lang="ru-RU" sz="2000" b="1" dirty="0">
                <a:solidFill>
                  <a:srgbClr val="FF0000"/>
                </a:solidFill>
                <a:latin typeface="Arial" panose="020B0604020202020204" pitchFamily="34" charset="0"/>
                <a:cs typeface="Arial" panose="020B0604020202020204" pitchFamily="34" charset="0"/>
              </a:rPr>
              <a:t> и робототехнике</a:t>
            </a:r>
          </a:p>
        </p:txBody>
      </p:sp>
      <p:pic>
        <p:nvPicPr>
          <p:cNvPr id="1034" name="Picture 10" descr="ÐÐ°ÑÑÐ¸Ð½ÐºÐ¸ Ð¿Ð¾ Ð·Ð°Ð¿ÑÐ¾ÑÑ Ð¸Ð½Ð´ÑÐºÑÐ¸Ð²Ð½ÑÐµ Ð´Ð°ÑÑÐ¸ÐºÐ¸ Ð¿ÑÐ¸Ð½ÑÐ¸Ð¿ ÑÐ°Ð±Ð¾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98" y="550924"/>
            <a:ext cx="7292702" cy="546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17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0EF6100A922A141BDC4428F72AEC990" ma:contentTypeVersion="2" ma:contentTypeDescription="Создание документа." ma:contentTypeScope="" ma:versionID="6a8061c80811e6aabf04a54a7eaf3525">
  <xsd:schema xmlns:xsd="http://www.w3.org/2001/XMLSchema" xmlns:xs="http://www.w3.org/2001/XMLSchema" xmlns:p="http://schemas.microsoft.com/office/2006/metadata/properties" xmlns:ns2="18852f9a-cc3c-4aeb-8b15-96e5ffda0fe4" targetNamespace="http://schemas.microsoft.com/office/2006/metadata/properties" ma:root="true" ma:fieldsID="4fb284098a3be6fba72aceb51ee732f0" ns2:_="">
    <xsd:import namespace="18852f9a-cc3c-4aeb-8b15-96e5ffda0fe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52f9a-cc3c-4aeb-8b15-96e5ffda0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1427C0-22BA-4630-9D23-89C9A44A8777}"/>
</file>

<file path=customXml/itemProps2.xml><?xml version="1.0" encoding="utf-8"?>
<ds:datastoreItem xmlns:ds="http://schemas.openxmlformats.org/officeDocument/2006/customXml" ds:itemID="{7DD79878-E0A2-4C45-B664-CDE944B824C9}"/>
</file>

<file path=customXml/itemProps3.xml><?xml version="1.0" encoding="utf-8"?>
<ds:datastoreItem xmlns:ds="http://schemas.openxmlformats.org/officeDocument/2006/customXml" ds:itemID="{BA31EEF9-D5AE-4C1F-B76A-632EE1DF7D80}"/>
</file>

<file path=docProps/app.xml><?xml version="1.0" encoding="utf-8"?>
<Properties xmlns="http://schemas.openxmlformats.org/officeDocument/2006/extended-properties" xmlns:vt="http://schemas.openxmlformats.org/officeDocument/2006/docPropsVTypes">
  <Template>Newsprint</Template>
  <TotalTime>1124</TotalTime>
  <Words>2277</Words>
  <Application>Microsoft Office PowerPoint</Application>
  <PresentationFormat>Экран (4:3)</PresentationFormat>
  <Paragraphs>138</Paragraphs>
  <Slides>27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Calibri</vt:lpstr>
      <vt:lpstr>Helvetica Neue</vt:lpstr>
      <vt:lpstr>Impact</vt:lpstr>
      <vt:lpstr>Times New Roman</vt:lpstr>
      <vt:lpstr>TimesNewRoman,Bold</vt:lpstr>
      <vt:lpstr>Verdana</vt:lpstr>
      <vt:lpstr>NewsPrint</vt:lpstr>
      <vt:lpstr> ДАТЧИКИ ОЧУВСТВЛЕНИЯ РОБОТОВ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Домашнее задание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Информационные системы роботов</dc:title>
  <dc:creator>ДОМ</dc:creator>
  <cp:lastModifiedBy>Пользователь</cp:lastModifiedBy>
  <cp:revision>55</cp:revision>
  <cp:lastPrinted>2018-10-09T11:31:00Z</cp:lastPrinted>
  <dcterms:created xsi:type="dcterms:W3CDTF">2017-11-15T07:02:51Z</dcterms:created>
  <dcterms:modified xsi:type="dcterms:W3CDTF">2018-11-20T13:26:22Z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0x01010040EF6100A922A141BDC4428F72AEC990</vt:lpwstr>
  </property>
</Properties>
</file>